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
      <p:font typeface="AvenirNext forINTUIT W05 Demi"/>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AvenirNextforINTUITW05Demi-bold.fntdata"/><Relationship Id="rId10" Type="http://schemas.openxmlformats.org/officeDocument/2006/relationships/slide" Target="slides/slide5.xml"/><Relationship Id="rId32" Type="http://schemas.openxmlformats.org/officeDocument/2006/relationships/font" Target="fonts/AvenirNextforINTUITW05Demi-regular.fntdata"/><Relationship Id="rId13" Type="http://schemas.openxmlformats.org/officeDocument/2006/relationships/slide" Target="slides/slide8.xml"/><Relationship Id="rId35" Type="http://schemas.openxmlformats.org/officeDocument/2006/relationships/font" Target="fonts/AvenirNextforINTUITW05Demi-boldItalic.fntdata"/><Relationship Id="rId12" Type="http://schemas.openxmlformats.org/officeDocument/2006/relationships/slide" Target="slides/slide7.xml"/><Relationship Id="rId34" Type="http://schemas.openxmlformats.org/officeDocument/2006/relationships/font" Target="fonts/AvenirNextforINTUITW05Demi-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accessibility in the public space that everyone benef</a:t>
            </a:r>
            <a:r>
              <a:rPr lang="en"/>
              <a:t>its from:</a:t>
            </a:r>
            <a:endParaRPr/>
          </a:p>
          <a:p>
            <a:pPr indent="-317500" lvl="0" marL="457200" rtl="0" algn="l">
              <a:spcBef>
                <a:spcPts val="0"/>
              </a:spcBef>
              <a:spcAft>
                <a:spcPts val="0"/>
              </a:spcAft>
              <a:buSzPts val="1400"/>
              <a:buAutoNum type="arabicPeriod"/>
            </a:pPr>
            <a:r>
              <a:rPr lang="en"/>
              <a:t>Metro bus that lowers to meet the cub height when it arrives, designed for people with wheelchairs and walkers. Used by everyone, including new parents pushing baby strollers, people pushing bicycles on/off the bus, someone who is fatigued</a:t>
            </a:r>
            <a:endParaRPr/>
          </a:p>
          <a:p>
            <a:pPr indent="-317500" lvl="0" marL="457200" rtl="0" algn="l">
              <a:spcBef>
                <a:spcPts val="0"/>
              </a:spcBef>
              <a:spcAft>
                <a:spcPts val="0"/>
              </a:spcAft>
              <a:buSzPts val="1400"/>
              <a:buAutoNum type="arabicPeriod"/>
            </a:pPr>
            <a:r>
              <a:rPr lang="en"/>
              <a:t>Elevators/escalators to gain access to upper-levels in buildings. Used by everyone, including parents with children, someone who is fatigued and can’t climb stairs (but doesn’t visibly look disabled), someone who uses a wheelchair.</a:t>
            </a:r>
            <a:endParaRPr/>
          </a:p>
          <a:p>
            <a:pPr indent="-317500" lvl="0" marL="457200" rtl="0" algn="l">
              <a:spcBef>
                <a:spcPts val="0"/>
              </a:spcBef>
              <a:spcAft>
                <a:spcPts val="0"/>
              </a:spcAft>
              <a:buSzPts val="1400"/>
              <a:buAutoNum type="arabicPeriod"/>
            </a:pPr>
            <a:r>
              <a:rPr lang="en"/>
              <a:t>Curb cutout, the original accessibility design for the public space, designed for people with wheelchairs to safely enter/exit the crosswalk. Used by everyone who takes a walk/job, by someone on a skateboard, by a family on a walk pushing a baby stroller.</a:t>
            </a:r>
            <a:endParaRPr/>
          </a:p>
          <a:p>
            <a:pPr indent="-317500" lvl="0" marL="457200" rtl="0" algn="l">
              <a:spcBef>
                <a:spcPts val="0"/>
              </a:spcBef>
              <a:spcAft>
                <a:spcPts val="0"/>
              </a:spcAft>
              <a:buSzPts val="1400"/>
              <a:buAutoNum type="arabicPeriod"/>
            </a:pPr>
            <a:r>
              <a:rPr lang="en"/>
              <a:t>Vegetable peelers, a very old, uncomfortable design for an every day tool. Redesigned to be ergonomic and more comfortable by an </a:t>
            </a:r>
            <a:r>
              <a:rPr lang="en"/>
              <a:t>engineer</a:t>
            </a:r>
            <a:r>
              <a:rPr lang="en"/>
              <a:t> whose wife </a:t>
            </a:r>
            <a:r>
              <a:rPr lang="en"/>
              <a:t>began</a:t>
            </a:r>
            <a:r>
              <a:rPr lang="en"/>
              <a:t> having severe arthritis and couldn’t hold the old peeler. This new peeler is now the standard we all expect to be available.</a:t>
            </a:r>
            <a:endParaRPr/>
          </a:p>
          <a:p>
            <a:pPr indent="-317500" lvl="0" marL="457200" rtl="0" algn="l">
              <a:spcBef>
                <a:spcPts val="0"/>
              </a:spcBef>
              <a:spcAft>
                <a:spcPts val="0"/>
              </a:spcAft>
              <a:buSzPts val="1400"/>
              <a:buAutoNum type="arabicPeriod"/>
            </a:pPr>
            <a:r>
              <a:rPr lang="en"/>
              <a:t>Building entry that has stairs and a ramp, giving people choices at that time. Someone using a wheelchair will use the ramp, and so will someone delivering a cart full of computer hardware. </a:t>
            </a:r>
            <a:r>
              <a:rPr lang="en"/>
              <a:t>Someone</a:t>
            </a:r>
            <a:r>
              <a:rPr lang="en"/>
              <a:t> without a disability </a:t>
            </a:r>
            <a:r>
              <a:rPr lang="en"/>
              <a:t>would</a:t>
            </a:r>
            <a:r>
              <a:rPr lang="en"/>
              <a:t> use the stairs, while someone with an invisible disability, like sickle cell disease, might use the ramp because the stairs will fatigue them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f4d064ca6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f4d064c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Failing to design for all types of users can lead to disastrous (though unintentional) outcomes. Here we see a typical soap dispenser in a public restroom that has a light sensor to provide soap. The light sensor only works on someone’s hand that has a light skin-tone, while a darker skin-tone isn’t picked up by the light detector. This person has to put a white napkin on their hand to get soap as a workaround to a barrier caused by bad design.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f4d064ca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f4d064c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designing for permanent disabilities and extending those features to everyone including temporary, situation, and no disabilities. Microsoft tags this as “solving for one, extend to many.”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4d064ca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f4d064ca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4d064c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4d064c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Perceivable - </a:t>
            </a:r>
            <a:endParaRPr/>
          </a:p>
          <a:p>
            <a:pPr indent="-317500" lvl="0" marL="457200" rtl="0" algn="l">
              <a:spcBef>
                <a:spcPts val="0"/>
              </a:spcBef>
              <a:spcAft>
                <a:spcPts val="0"/>
              </a:spcAft>
              <a:buSzPts val="1400"/>
              <a:buChar char="●"/>
            </a:pPr>
            <a:r>
              <a:rPr lang="en"/>
              <a:t>The handling of media content like video, audio and imagery</a:t>
            </a:r>
            <a:endParaRPr/>
          </a:p>
          <a:p>
            <a:pPr indent="-317500" lvl="0" marL="457200" rtl="0" algn="l">
              <a:spcBef>
                <a:spcPts val="0"/>
              </a:spcBef>
              <a:spcAft>
                <a:spcPts val="0"/>
              </a:spcAft>
              <a:buSzPts val="1400"/>
              <a:buChar char="●"/>
            </a:pPr>
            <a:r>
              <a:rPr lang="en"/>
              <a:t>The handling of text alternatives through things like captioning and sign language</a:t>
            </a:r>
            <a:endParaRPr/>
          </a:p>
          <a:p>
            <a:pPr indent="-317500" lvl="0" marL="457200" rtl="0" algn="l">
              <a:spcBef>
                <a:spcPts val="0"/>
              </a:spcBef>
              <a:spcAft>
                <a:spcPts val="0"/>
              </a:spcAft>
              <a:buSzPts val="1400"/>
              <a:buChar char="●"/>
            </a:pPr>
            <a:r>
              <a:rPr lang="en"/>
              <a:t>The approach to the sequencing of content and layout</a:t>
            </a:r>
            <a:endParaRPr/>
          </a:p>
          <a:p>
            <a:pPr indent="-317500" lvl="0" marL="457200" rtl="0" algn="l">
              <a:spcBef>
                <a:spcPts val="0"/>
              </a:spcBef>
              <a:spcAft>
                <a:spcPts val="0"/>
              </a:spcAft>
              <a:buSzPts val="1400"/>
              <a:buChar char="●"/>
            </a:pPr>
            <a:r>
              <a:rPr lang="en"/>
              <a:t>The handling of color and contrast</a:t>
            </a:r>
            <a:endParaRPr/>
          </a:p>
          <a:p>
            <a:pPr indent="-317500" lvl="0" marL="457200" rtl="0" algn="l">
              <a:spcBef>
                <a:spcPts val="0"/>
              </a:spcBef>
              <a:spcAft>
                <a:spcPts val="0"/>
              </a:spcAft>
              <a:buSzPts val="1400"/>
              <a:buChar char="●"/>
            </a:pPr>
            <a:r>
              <a:rPr lang="en"/>
              <a:t>The control of text size and audio controls</a:t>
            </a:r>
            <a:endParaRPr/>
          </a:p>
          <a:p>
            <a:pPr indent="-317500" lvl="0" marL="457200" rtl="0" algn="l">
              <a:spcBef>
                <a:spcPts val="0"/>
              </a:spcBef>
              <a:spcAft>
                <a:spcPts val="0"/>
              </a:spcAft>
              <a:buSzPts val="1400"/>
              <a:buChar char="●"/>
            </a:pPr>
            <a:r>
              <a:rPr lang="en"/>
              <a:t>The handling content interactions i.e. hover and focus states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Operable -</a:t>
            </a:r>
            <a:endParaRPr/>
          </a:p>
          <a:p>
            <a:pPr indent="-317500" lvl="0" marL="457200" rtl="0" algn="l">
              <a:spcBef>
                <a:spcPts val="0"/>
              </a:spcBef>
              <a:spcAft>
                <a:spcPts val="0"/>
              </a:spcAft>
              <a:buSzPts val="1400"/>
              <a:buChar char="●"/>
            </a:pPr>
            <a:r>
              <a:rPr lang="en"/>
              <a:t>Keyboard operability</a:t>
            </a:r>
            <a:endParaRPr/>
          </a:p>
          <a:p>
            <a:pPr indent="-317500" lvl="0" marL="457200" rtl="0" algn="l">
              <a:spcBef>
                <a:spcPts val="0"/>
              </a:spcBef>
              <a:spcAft>
                <a:spcPts val="0"/>
              </a:spcAft>
              <a:buSzPts val="1400"/>
              <a:buChar char="●"/>
            </a:pPr>
            <a:r>
              <a:rPr lang="en"/>
              <a:t>Time allowance</a:t>
            </a:r>
            <a:endParaRPr/>
          </a:p>
          <a:p>
            <a:pPr indent="-317500" lvl="0" marL="457200" rtl="0" algn="l">
              <a:spcBef>
                <a:spcPts val="0"/>
              </a:spcBef>
              <a:spcAft>
                <a:spcPts val="0"/>
              </a:spcAft>
              <a:buSzPts val="1400"/>
              <a:buChar char="●"/>
            </a:pPr>
            <a:r>
              <a:rPr lang="en"/>
              <a:t>Seizures and other involuntary physical reactions</a:t>
            </a:r>
            <a:endParaRPr/>
          </a:p>
          <a:p>
            <a:pPr indent="-317500" lvl="0" marL="457200" rtl="0" algn="l">
              <a:spcBef>
                <a:spcPts val="0"/>
              </a:spcBef>
              <a:spcAft>
                <a:spcPts val="0"/>
              </a:spcAft>
              <a:buSzPts val="1400"/>
              <a:buChar char="●"/>
            </a:pPr>
            <a:r>
              <a:rPr lang="en"/>
              <a:t>Navigation through things like focus order, page titles, links, headings and labels</a:t>
            </a:r>
            <a:endParaRPr/>
          </a:p>
          <a:p>
            <a:pPr indent="-317500" lvl="0" marL="457200" rtl="0" algn="l">
              <a:spcBef>
                <a:spcPts val="0"/>
              </a:spcBef>
              <a:spcAft>
                <a:spcPts val="0"/>
              </a:spcAft>
              <a:buSzPts val="1400"/>
              <a:buChar char="●"/>
            </a:pPr>
            <a:r>
              <a:rPr lang="en"/>
              <a:t>Input methods like touch targets sizing, alternative input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Understandable -</a:t>
            </a:r>
            <a:endParaRPr/>
          </a:p>
          <a:p>
            <a:pPr indent="-317500" lvl="0" marL="457200" rtl="0" algn="l">
              <a:spcBef>
                <a:spcPts val="0"/>
              </a:spcBef>
              <a:spcAft>
                <a:spcPts val="0"/>
              </a:spcAft>
              <a:buSzPts val="1400"/>
              <a:buChar char="●"/>
            </a:pPr>
            <a:r>
              <a:rPr lang="en"/>
              <a:t>Predictable and consistent navigation</a:t>
            </a:r>
            <a:endParaRPr/>
          </a:p>
          <a:p>
            <a:pPr indent="-317500" lvl="0" marL="457200" rtl="0" algn="l">
              <a:spcBef>
                <a:spcPts val="0"/>
              </a:spcBef>
              <a:spcAft>
                <a:spcPts val="0"/>
              </a:spcAft>
              <a:buSzPts val="1400"/>
              <a:buChar char="●"/>
            </a:pPr>
            <a:r>
              <a:rPr lang="en"/>
              <a:t>Use of language such as abbreviations, jargon, reading levels</a:t>
            </a:r>
            <a:endParaRPr/>
          </a:p>
          <a:p>
            <a:pPr indent="-317500" lvl="0" marL="457200" rtl="0" algn="l">
              <a:spcBef>
                <a:spcPts val="0"/>
              </a:spcBef>
              <a:spcAft>
                <a:spcPts val="0"/>
              </a:spcAft>
              <a:buSzPts val="1400"/>
              <a:buChar char="●"/>
            </a:pPr>
            <a:r>
              <a:rPr lang="en"/>
              <a:t>Predictable and consistent actionable components</a:t>
            </a:r>
            <a:endParaRPr/>
          </a:p>
          <a:p>
            <a:pPr indent="-317500" lvl="0" marL="457200" rtl="0" algn="l">
              <a:spcBef>
                <a:spcPts val="0"/>
              </a:spcBef>
              <a:spcAft>
                <a:spcPts val="0"/>
              </a:spcAft>
              <a:buSzPts val="1400"/>
              <a:buChar char="●"/>
            </a:pPr>
            <a:r>
              <a:rPr lang="en"/>
              <a:t>Feedback and error handling</a:t>
            </a:r>
            <a:endParaRPr/>
          </a:p>
          <a:p>
            <a:pPr indent="-317500" lvl="0" marL="457200" rtl="0" algn="l">
              <a:spcBef>
                <a:spcPts val="0"/>
              </a:spcBef>
              <a:spcAft>
                <a:spcPts val="0"/>
              </a:spcAft>
              <a:buSzPts val="1400"/>
              <a:buChar char="●"/>
            </a:pPr>
            <a:r>
              <a:rPr lang="en"/>
              <a:t>Help, such as contextual help and error prevention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Robust -</a:t>
            </a:r>
            <a:endParaRPr/>
          </a:p>
          <a:p>
            <a:pPr indent="-317500" lvl="0" marL="457200" rtl="0" algn="l">
              <a:spcBef>
                <a:spcPts val="0"/>
              </a:spcBef>
              <a:spcAft>
                <a:spcPts val="0"/>
              </a:spcAft>
              <a:buSzPts val="1400"/>
              <a:buChar char="●"/>
            </a:pPr>
            <a:r>
              <a:rPr lang="en"/>
              <a:t>Parsing and generally ‘clean’ code like no duplicate attributes, complete start and end tags for elements</a:t>
            </a:r>
            <a:endParaRPr/>
          </a:p>
          <a:p>
            <a:pPr indent="-317500" lvl="0" marL="457200" rtl="0" algn="l">
              <a:spcBef>
                <a:spcPts val="0"/>
              </a:spcBef>
              <a:spcAft>
                <a:spcPts val="0"/>
              </a:spcAft>
              <a:buSzPts val="1400"/>
              <a:buChar char="●"/>
            </a:pPr>
            <a:r>
              <a:rPr lang="en"/>
              <a:t>Name, role and value</a:t>
            </a:r>
            <a:endParaRPr/>
          </a:p>
          <a:p>
            <a:pPr indent="-317500" lvl="0" marL="457200" rtl="0" algn="l">
              <a:spcBef>
                <a:spcPts val="0"/>
              </a:spcBef>
              <a:spcAft>
                <a:spcPts val="0"/>
              </a:spcAft>
              <a:buSzPts val="1400"/>
              <a:buChar char="●"/>
            </a:pPr>
            <a:r>
              <a:rPr lang="en"/>
              <a:t>Status messages, sending messaging to the user without interrupting their workflow by giving focus to an element. e.g. “added to cart” while shopping online should act as a message and not a redirection of activity and focus for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https://medium.com/the-school-of-do/making-accessibility-accessible-the-pour-principles-f5ad21eda12f#:~:text=The%20good%20news%20is%20that,known%20as%20the%20POUR%20principles.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4d064c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4d064c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f4d064ca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f4d064ca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f4d064ca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f4d064ca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f4d064c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f4d064c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uses div’s to contain text, it doesn’t comply with a good heading hierarchy, and uses elements that aren’t designed to be clicked as clickable controls. It also </a:t>
            </a:r>
            <a:r>
              <a:rPr lang="en"/>
              <a:t>fails to provide alternative text to the image.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4d064c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4d064c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is the same as the previous except that it uses semantic elements. For example, the link is now an anchor tag, and the button is a true button. The image contains alternative text, and the heading structure follows a hierarchy.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a6c72a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a6c72a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f4d064c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f4d064c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4d064ca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4d064ca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4d064c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4d064c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f4d064ca6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f4d064c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a6c72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a6c72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f4d064ca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f4d064ca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f4d064c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f4d064c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pretend you are designing a building. You design the layout, where the restrooms will be located, the stairwell for entry/exit, and even which directions the doors </a:t>
            </a:r>
            <a:r>
              <a:rPr lang="en"/>
              <a:t>should</a:t>
            </a:r>
            <a:r>
              <a:rPr lang="en"/>
              <a:t> swing out when opened.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f4d064ca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f4d064ca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halfway through construction you find out that one of the renter’s uses a wheelchair to get around, and you did not </a:t>
            </a:r>
            <a:r>
              <a:rPr lang="en"/>
              <a:t>design</a:t>
            </a:r>
            <a:r>
              <a:rPr lang="en"/>
              <a:t> the building with an elevator. Now you have to designate a space, probably common or shared space, and start construction of the elevator. This means relocating the existing infrastructure and building an elevator shaft in a place that doesn’t accommodate the shaft.</a:t>
            </a:r>
            <a:endParaRPr/>
          </a:p>
          <a:p>
            <a:pPr indent="0" lvl="0" marL="0" rtl="0" algn="l">
              <a:spcBef>
                <a:spcPts val="0"/>
              </a:spcBef>
              <a:spcAft>
                <a:spcPts val="0"/>
              </a:spcAft>
              <a:buNone/>
            </a:pPr>
            <a:r>
              <a:rPr lang="en"/>
              <a:t>If you had only included people with disabilities in your original design, you would have made sure to accommodate an elevator that every resident in the building would be able to 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s://www.microsoft.com/design/inclus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fyvr.net/acme"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github.com/joshharrison626/Intro-To-Accessibility" TargetMode="Externa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v3.vuejs.org/guide/a11y-basics.html" TargetMode="External"/><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nvaccess.org/download/" TargetMode="External"/><Relationship Id="rId4" Type="http://schemas.openxmlformats.org/officeDocument/2006/relationships/hyperlink" Target="https://www.apple.com/voiceover/info/guide/_1121.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w3.org/TR/WCAG21/" TargetMode="External"/><Relationship Id="rId4" Type="http://schemas.openxmlformats.org/officeDocument/2006/relationships/hyperlink" Target="https://dequeuniversity.com/screenreaders/nvda-keyboard-shortcuts" TargetMode="External"/><Relationship Id="rId5" Type="http://schemas.openxmlformats.org/officeDocument/2006/relationships/hyperlink" Target="https://www.apple.com/voiceover/info/guide/_1121.html" TargetMode="External"/><Relationship Id="rId6" Type="http://schemas.openxmlformats.org/officeDocument/2006/relationships/hyperlink" Target="https://v3.vuejs.org/guide/a11y-basics.html" TargetMode="External"/><Relationship Id="rId7" Type="http://schemas.openxmlformats.org/officeDocument/2006/relationships/hyperlink" Target="http://fyvr.net/ac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SL7YSqlEd8k"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smashingmagazine.com/2019/06/web-accessibility-conte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Accessibility (A11y)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Josh Harrison, Intuit</a:t>
            </a:r>
            <a:endParaRPr/>
          </a:p>
          <a:p>
            <a:pPr indent="0" lvl="0" marL="0" rtl="0" algn="ctr">
              <a:spcBef>
                <a:spcPts val="0"/>
              </a:spcBef>
              <a:spcAft>
                <a:spcPts val="0"/>
              </a:spcAft>
              <a:buNone/>
            </a:pPr>
            <a:r>
              <a:rPr lang="en"/>
              <a:t>Senior Software Engineer</a:t>
            </a:r>
            <a:endParaRPr/>
          </a:p>
          <a:p>
            <a:pPr indent="0" lvl="0" marL="0" rtl="0" algn="ctr">
              <a:spcBef>
                <a:spcPts val="0"/>
              </a:spcBef>
              <a:spcAft>
                <a:spcPts val="0"/>
              </a:spcAft>
              <a:buNone/>
            </a:pPr>
            <a:r>
              <a:rPr lang="en"/>
              <a:t>Time Tracking/Payroll Accessibility Leader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b="14588" l="9332" r="3929" t="26323"/>
          <a:stretch/>
        </p:blipFill>
        <p:spPr>
          <a:xfrm>
            <a:off x="499675" y="1017725"/>
            <a:ext cx="4803100" cy="2481025"/>
          </a:xfrm>
          <a:prstGeom prst="rect">
            <a:avLst/>
          </a:prstGeom>
          <a:noFill/>
          <a:ln>
            <a:noFill/>
          </a:ln>
        </p:spPr>
      </p:pic>
      <p:pic>
        <p:nvPicPr>
          <p:cNvPr id="121" name="Google Shape;121;p22"/>
          <p:cNvPicPr preferRelativeResize="0"/>
          <p:nvPr/>
        </p:nvPicPr>
        <p:blipFill rotWithShape="1">
          <a:blip r:embed="rId4">
            <a:alphaModFix/>
          </a:blip>
          <a:srcRect b="12961" l="10500" r="8970" t="-29105"/>
          <a:stretch/>
        </p:blipFill>
        <p:spPr>
          <a:xfrm>
            <a:off x="499675" y="2961675"/>
            <a:ext cx="2930599" cy="2181825"/>
          </a:xfrm>
          <a:prstGeom prst="rect">
            <a:avLst/>
          </a:prstGeom>
          <a:noFill/>
          <a:ln>
            <a:noFill/>
          </a:ln>
        </p:spPr>
      </p:pic>
      <p:pic>
        <p:nvPicPr>
          <p:cNvPr id="122" name="Google Shape;122;p22"/>
          <p:cNvPicPr preferRelativeResize="0"/>
          <p:nvPr/>
        </p:nvPicPr>
        <p:blipFill rotWithShape="1">
          <a:blip r:embed="rId5">
            <a:alphaModFix/>
          </a:blip>
          <a:srcRect b="0" l="0" r="6646" t="0"/>
          <a:stretch/>
        </p:blipFill>
        <p:spPr>
          <a:xfrm>
            <a:off x="5742675" y="3498750"/>
            <a:ext cx="2901650" cy="1644750"/>
          </a:xfrm>
          <a:prstGeom prst="rect">
            <a:avLst/>
          </a:prstGeom>
          <a:noFill/>
          <a:ln>
            <a:noFill/>
          </a:ln>
        </p:spPr>
      </p:pic>
      <p:pic>
        <p:nvPicPr>
          <p:cNvPr id="123" name="Google Shape;123;p22"/>
          <p:cNvPicPr preferRelativeResize="0"/>
          <p:nvPr/>
        </p:nvPicPr>
        <p:blipFill>
          <a:blip r:embed="rId6">
            <a:alphaModFix/>
          </a:blip>
          <a:stretch>
            <a:fillRect/>
          </a:stretch>
        </p:blipFill>
        <p:spPr>
          <a:xfrm>
            <a:off x="5302775" y="1017725"/>
            <a:ext cx="3341540" cy="2481025"/>
          </a:xfrm>
          <a:prstGeom prst="rect">
            <a:avLst/>
          </a:prstGeom>
          <a:noFill/>
          <a:ln>
            <a:noFill/>
          </a:ln>
        </p:spPr>
      </p:pic>
      <p:pic>
        <p:nvPicPr>
          <p:cNvPr id="124" name="Google Shape;124;p22"/>
          <p:cNvPicPr preferRelativeResize="0"/>
          <p:nvPr/>
        </p:nvPicPr>
        <p:blipFill>
          <a:blip r:embed="rId7">
            <a:alphaModFix/>
          </a:blip>
          <a:stretch>
            <a:fillRect/>
          </a:stretch>
        </p:blipFill>
        <p:spPr>
          <a:xfrm>
            <a:off x="3430275" y="3498751"/>
            <a:ext cx="2312397" cy="1644750"/>
          </a:xfrm>
          <a:prstGeom prst="rect">
            <a:avLst/>
          </a:prstGeom>
          <a:noFill/>
          <a:ln>
            <a:noFill/>
          </a:ln>
        </p:spPr>
      </p:pic>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 benefits everyone!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Failing to design inclusively</a:t>
            </a:r>
            <a:endParaRPr/>
          </a:p>
        </p:txBody>
      </p:sp>
      <p:pic>
        <p:nvPicPr>
          <p:cNvPr id="131" name="Google Shape;131;p23"/>
          <p:cNvPicPr preferRelativeResize="0"/>
          <p:nvPr/>
        </p:nvPicPr>
        <p:blipFill>
          <a:blip r:embed="rId3">
            <a:alphaModFix/>
          </a:blip>
          <a:stretch>
            <a:fillRect/>
          </a:stretch>
        </p:blipFill>
        <p:spPr>
          <a:xfrm>
            <a:off x="1738926" y="1116375"/>
            <a:ext cx="5666151" cy="377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b="3185" l="0" r="0" t="51631"/>
          <a:stretch/>
        </p:blipFill>
        <p:spPr>
          <a:xfrm>
            <a:off x="4882350" y="1909949"/>
            <a:ext cx="2958650" cy="2324000"/>
          </a:xfrm>
          <a:prstGeom prst="rect">
            <a:avLst/>
          </a:prstGeom>
          <a:noFill/>
          <a:ln>
            <a:noFill/>
          </a:ln>
        </p:spPr>
      </p:pic>
      <p:pic>
        <p:nvPicPr>
          <p:cNvPr id="137" name="Google Shape;137;p24"/>
          <p:cNvPicPr preferRelativeResize="0"/>
          <p:nvPr/>
        </p:nvPicPr>
        <p:blipFill rotWithShape="1">
          <a:blip r:embed="rId3">
            <a:alphaModFix/>
          </a:blip>
          <a:srcRect b="49515" l="0" r="0" t="0"/>
          <a:stretch/>
        </p:blipFill>
        <p:spPr>
          <a:xfrm>
            <a:off x="1247225" y="1599725"/>
            <a:ext cx="2958650" cy="2596649"/>
          </a:xfrm>
          <a:prstGeom prst="rect">
            <a:avLst/>
          </a:prstGeom>
          <a:noFill/>
          <a:ln>
            <a:noFill/>
          </a:ln>
        </p:spPr>
      </p:pic>
      <p:pic>
        <p:nvPicPr>
          <p:cNvPr id="138" name="Google Shape;138;p24"/>
          <p:cNvPicPr preferRelativeResize="0"/>
          <p:nvPr/>
        </p:nvPicPr>
        <p:blipFill rotWithShape="1">
          <a:blip r:embed="rId3">
            <a:alphaModFix/>
          </a:blip>
          <a:srcRect b="94049" l="0" r="0" t="0"/>
          <a:stretch/>
        </p:blipFill>
        <p:spPr>
          <a:xfrm>
            <a:off x="4882350" y="1599725"/>
            <a:ext cx="2958650" cy="306050"/>
          </a:xfrm>
          <a:prstGeom prst="rect">
            <a:avLst/>
          </a:prstGeom>
          <a:noFill/>
          <a:ln>
            <a:noFill/>
          </a:ln>
        </p:spPr>
      </p:pic>
      <p:grpSp>
        <p:nvGrpSpPr>
          <p:cNvPr id="139" name="Google Shape;139;p24"/>
          <p:cNvGrpSpPr/>
          <p:nvPr/>
        </p:nvGrpSpPr>
        <p:grpSpPr>
          <a:xfrm>
            <a:off x="3187925" y="445025"/>
            <a:ext cx="3966300" cy="802200"/>
            <a:chOff x="4082975" y="762850"/>
            <a:chExt cx="3966300" cy="802200"/>
          </a:xfrm>
        </p:grpSpPr>
        <p:sp>
          <p:nvSpPr>
            <p:cNvPr id="140" name="Google Shape;140;p24"/>
            <p:cNvSpPr/>
            <p:nvPr/>
          </p:nvSpPr>
          <p:spPr>
            <a:xfrm>
              <a:off x="4082975" y="762850"/>
              <a:ext cx="3966300" cy="8022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nvSpPr>
          <p:spPr>
            <a:xfrm>
              <a:off x="4082975" y="762850"/>
              <a:ext cx="3966300" cy="8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rtl="0" algn="l">
                <a:lnSpc>
                  <a:spcPct val="115000"/>
                </a:lnSpc>
                <a:spcBef>
                  <a:spcPts val="0"/>
                </a:spcBef>
                <a:spcAft>
                  <a:spcPts val="0"/>
                </a:spcAft>
                <a:buNone/>
              </a:pPr>
              <a:r>
                <a:rPr lang="en" sz="2000">
                  <a:solidFill>
                    <a:srgbClr val="000000"/>
                  </a:solidFill>
                  <a:latin typeface="AvenirNext forINTUIT W05 Demi"/>
                  <a:ea typeface="AvenirNext forINTUIT W05 Demi"/>
                  <a:cs typeface="AvenirNext forINTUIT W05 Demi"/>
                  <a:sym typeface="AvenirNext forINTUIT W05 Demi"/>
                </a:rPr>
                <a:t>“Solve for one, extend to many”</a:t>
              </a:r>
              <a:endParaRPr sz="2000">
                <a:solidFill>
                  <a:srgbClr val="000000"/>
                </a:solidFill>
                <a:latin typeface="AvenirNext forINTUIT W05 Demi"/>
                <a:ea typeface="AvenirNext forINTUIT W05 Demi"/>
                <a:cs typeface="AvenirNext forINTUIT W05 Demi"/>
                <a:sym typeface="AvenirNext forINTUIT W05 Demi"/>
              </a:endParaRPr>
            </a:p>
            <a:p>
              <a:pPr indent="-323850" lvl="0" marL="457200" rtl="0" algn="l">
                <a:lnSpc>
                  <a:spcPct val="115000"/>
                </a:lnSpc>
                <a:spcBef>
                  <a:spcPts val="300"/>
                </a:spcBef>
                <a:spcAft>
                  <a:spcPts val="0"/>
                </a:spcAft>
                <a:buClr>
                  <a:srgbClr val="000000"/>
                </a:buClr>
                <a:buSzPts val="1500"/>
                <a:buFont typeface="AvenirNext forINTUIT W05 Demi"/>
                <a:buChar char="-"/>
              </a:pPr>
              <a:r>
                <a:rPr lang="en" sz="1500" u="sng">
                  <a:solidFill>
                    <a:srgbClr val="0077C5"/>
                  </a:solidFill>
                  <a:latin typeface="AvenirNext forINTUIT W05 Demi"/>
                  <a:ea typeface="AvenirNext forINTUIT W05 Demi"/>
                  <a:cs typeface="AvenirNext forINTUIT W05 Demi"/>
                  <a:sym typeface="AvenirNext forINTUIT W05 Demi"/>
                  <a:hlinkClick r:id="rId4">
                    <a:extLst>
                      <a:ext uri="{A12FA001-AC4F-418D-AE19-62706E023703}">
                        <ahyp:hlinkClr val="tx"/>
                      </a:ext>
                    </a:extLst>
                  </a:hlinkClick>
                </a:rPr>
                <a:t>Microsoft Inclusive Design Kit</a:t>
              </a:r>
              <a:endParaRPr sz="1500">
                <a:solidFill>
                  <a:srgbClr val="000000"/>
                </a:solidFill>
                <a:latin typeface="AvenirNext forINTUIT W05 Demi"/>
                <a:ea typeface="AvenirNext forINTUIT W05 Demi"/>
                <a:cs typeface="AvenirNext forINTUIT W05 Demi"/>
                <a:sym typeface="AvenirNext forINTUIT W05 Demi"/>
              </a:endParaRPr>
            </a:p>
          </p:txBody>
        </p:sp>
      </p:grpSp>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Diverse abilities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48" name="Google Shape;148;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Websites, tools, and technologies are designed and developed so that people with disabilities can use them.</a:t>
            </a:r>
            <a:endParaRPr>
              <a:solidFill>
                <a:schemeClr val="dk1"/>
              </a:solidFill>
            </a:endParaRPr>
          </a:p>
        </p:txBody>
      </p:sp>
      <p:sp>
        <p:nvSpPr>
          <p:cNvPr id="149" name="Google Shape;14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WWW is fundamentally designed to work for all people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WWW removes barriers to communication and interaction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Badly designed websites, applications, technologies, etc. introduce barriers</a:t>
            </a:r>
            <a:endParaRPr>
              <a:solidFill>
                <a:schemeClr val="dk1"/>
              </a:solidFill>
            </a:endParaRPr>
          </a:p>
        </p:txBody>
      </p:sp>
      <p:sp>
        <p:nvSpPr>
          <p:cNvPr id="150" name="Google Shape;150;p25"/>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Average"/>
                <a:ea typeface="Average"/>
                <a:cs typeface="Average"/>
                <a:sym typeface="Average"/>
              </a:rPr>
              <a:t>Many organisations are waking up to the fact that embracing accessibility leads to multiple benefits – strengthening brand presence, improving customer experience, colleague productivity, and reducing legal risks.</a:t>
            </a:r>
            <a:endParaRPr sz="1600">
              <a:solidFill>
                <a:schemeClr val="dk1"/>
              </a:solidFill>
              <a:latin typeface="Average"/>
              <a:ea typeface="Average"/>
              <a:cs typeface="Average"/>
              <a:sym typeface="Average"/>
            </a:endParaRPr>
          </a:p>
          <a:p>
            <a:pPr indent="0" lvl="0" marL="0" rtl="0" algn="l">
              <a:lnSpc>
                <a:spcPct val="95000"/>
              </a:lnSpc>
              <a:spcBef>
                <a:spcPts val="300"/>
              </a:spcBef>
              <a:spcAft>
                <a:spcPts val="300"/>
              </a:spcAft>
              <a:buNone/>
            </a:pPr>
            <a:r>
              <a:rPr lang="en" sz="1600">
                <a:solidFill>
                  <a:schemeClr val="dk1"/>
                </a:solidFill>
                <a:latin typeface="Average"/>
                <a:ea typeface="Average"/>
                <a:cs typeface="Average"/>
                <a:sym typeface="Average"/>
              </a:rPr>
              <a:t>Paul Smyth, Head of Digital Accessibility, Barclays</a:t>
            </a:r>
            <a:endParaRPr i="1" sz="2000">
              <a:solidFill>
                <a:srgbClr val="000000"/>
              </a:solidFill>
              <a:latin typeface="AvenirNext forINTUIT W05 Demi"/>
              <a:ea typeface="AvenirNext forINTUIT W05 Demi"/>
              <a:cs typeface="AvenirNext forINTUIT W05 Demi"/>
              <a:sym typeface="AvenirNext forINTUIT W05 Dem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 - POUR</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dk1"/>
                </a:solidFill>
              </a:rPr>
              <a:t>P</a:t>
            </a:r>
            <a:r>
              <a:rPr lang="en">
                <a:solidFill>
                  <a:schemeClr val="dk1"/>
                </a:solidFill>
              </a:rPr>
              <a:t>erceivable - people can see or hear the content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O</a:t>
            </a:r>
            <a:r>
              <a:rPr lang="en">
                <a:solidFill>
                  <a:schemeClr val="dk1"/>
                </a:solidFill>
              </a:rPr>
              <a:t>perable - people can use the software via keyboard, mouse, voice, etc.</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U</a:t>
            </a:r>
            <a:r>
              <a:rPr lang="en">
                <a:solidFill>
                  <a:schemeClr val="dk1"/>
                </a:solidFill>
              </a:rPr>
              <a:t>nderstandable - people get clear and simple language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R</a:t>
            </a:r>
            <a:r>
              <a:rPr lang="en">
                <a:solidFill>
                  <a:schemeClr val="dk1"/>
                </a:solidFill>
              </a:rPr>
              <a:t>obust - people can use different assistive technologies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1000"/>
                                        <p:tgtEl>
                                          <p:spTgt spid="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162" name="Google Shape;162;p27"/>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Screen reader</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Text-to-speech</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Screen magnification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Custom color theming</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 screen reader</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u="sng">
                <a:solidFill>
                  <a:schemeClr val="hlink"/>
                </a:solidFill>
                <a:hlinkClick r:id="rId3"/>
              </a:rPr>
              <a:t>Accessibility Testing Site</a:t>
            </a:r>
            <a:endParaRPr sz="1800">
              <a:solidFill>
                <a:schemeClr val="dk1"/>
              </a:solidFill>
            </a:endParaRPr>
          </a:p>
        </p:txBody>
      </p:sp>
      <p:pic>
        <p:nvPicPr>
          <p:cNvPr id="169" name="Google Shape;169;p28"/>
          <p:cNvPicPr preferRelativeResize="0"/>
          <p:nvPr/>
        </p:nvPicPr>
        <p:blipFill>
          <a:blip r:embed="rId4">
            <a:alphaModFix/>
          </a:blip>
          <a:stretch>
            <a:fillRect/>
          </a:stretch>
        </p:blipFill>
        <p:spPr>
          <a:xfrm>
            <a:off x="576250" y="1789188"/>
            <a:ext cx="7991475" cy="303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2" name="Google Shape;182;p30"/>
          <p:cNvPicPr preferRelativeResize="0"/>
          <p:nvPr/>
        </p:nvPicPr>
        <p:blipFill>
          <a:blip r:embed="rId3">
            <a:alphaModFix/>
          </a:blip>
          <a:stretch>
            <a:fillRect/>
          </a:stretch>
        </p:blipFill>
        <p:spPr>
          <a:xfrm>
            <a:off x="625625" y="1807526"/>
            <a:ext cx="7892750" cy="308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9" name="Google Shape;189;p31"/>
          <p:cNvPicPr preferRelativeResize="0"/>
          <p:nvPr/>
        </p:nvPicPr>
        <p:blipFill>
          <a:blip r:embed="rId3">
            <a:alphaModFix/>
          </a:blip>
          <a:stretch>
            <a:fillRect/>
          </a:stretch>
        </p:blipFill>
        <p:spPr>
          <a:xfrm>
            <a:off x="1072948" y="1617675"/>
            <a:ext cx="6998100" cy="331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Josh Harrison</a:t>
            </a:r>
            <a:endParaRPr/>
          </a:p>
        </p:txBody>
      </p:sp>
      <p:sp>
        <p:nvSpPr>
          <p:cNvPr id="66" name="Google Shape;66;p14"/>
          <p:cNvSpPr txBox="1"/>
          <p:nvPr>
            <p:ph idx="1" type="subTitle"/>
          </p:nvPr>
        </p:nvSpPr>
        <p:spPr>
          <a:xfrm>
            <a:off x="265500" y="2845199"/>
            <a:ext cx="4045200" cy="229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Sr. Software Engineer, Intuit</a:t>
            </a:r>
            <a:endParaRPr/>
          </a:p>
          <a:p>
            <a:pPr indent="0" lvl="0" marL="0" rtl="0" algn="ctr">
              <a:spcBef>
                <a:spcPts val="0"/>
              </a:spcBef>
              <a:spcAft>
                <a:spcPts val="0"/>
              </a:spcAft>
              <a:buNone/>
            </a:pPr>
            <a:r>
              <a:rPr lang="en"/>
              <a:t>Web Developer</a:t>
            </a:r>
            <a:endParaRPr/>
          </a:p>
          <a:p>
            <a:pPr indent="0" lvl="0" marL="0" rtl="0" algn="ctr">
              <a:spcBef>
                <a:spcPts val="0"/>
              </a:spcBef>
              <a:spcAft>
                <a:spcPts val="0"/>
              </a:spcAft>
              <a:buNone/>
            </a:pPr>
            <a:r>
              <a:rPr lang="en"/>
              <a:t>Accessibility Champion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000" u="sng">
                <a:solidFill>
                  <a:schemeClr val="hlink"/>
                </a:solidFill>
                <a:hlinkClick r:id="rId3"/>
              </a:rPr>
              <a:t>https://github.com/joshharrison626/Intro-To-Accessibility</a:t>
            </a:r>
            <a:r>
              <a:rPr lang="en" sz="2000"/>
              <a:t> </a:t>
            </a:r>
            <a:endParaRPr sz="2000"/>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a:blip r:embed="rId4">
            <a:alphaModFix/>
          </a:blip>
          <a:stretch>
            <a:fillRect/>
          </a:stretch>
        </p:blipFill>
        <p:spPr>
          <a:xfrm>
            <a:off x="4760850" y="590412"/>
            <a:ext cx="4194303" cy="39626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17500" lvl="1" marL="914400" rtl="0" algn="l">
              <a:spcBef>
                <a:spcPts val="0"/>
              </a:spcBef>
              <a:spcAft>
                <a:spcPts val="0"/>
              </a:spcAft>
              <a:buClr>
                <a:schemeClr val="dk1"/>
              </a:buClr>
              <a:buSzPts val="1400"/>
              <a:buAutoNum type="alphaLcPeriod"/>
            </a:pPr>
            <a:r>
              <a:rPr lang="en" u="sng">
                <a:solidFill>
                  <a:schemeClr val="hlink"/>
                </a:solidFill>
                <a:hlinkClick r:id="rId3"/>
              </a:rPr>
              <a:t>Vue.js Accessibility Basics</a:t>
            </a:r>
            <a:endParaRPr>
              <a:solidFill>
                <a:schemeClr val="dk1"/>
              </a:solidFill>
            </a:endParaRPr>
          </a:p>
        </p:txBody>
      </p:sp>
      <p:pic>
        <p:nvPicPr>
          <p:cNvPr id="196" name="Google Shape;196;p32"/>
          <p:cNvPicPr preferRelativeResize="0"/>
          <p:nvPr/>
        </p:nvPicPr>
        <p:blipFill rotWithShape="1">
          <a:blip r:embed="rId4">
            <a:alphaModFix/>
          </a:blip>
          <a:srcRect b="15959" l="9498" r="12837" t="19324"/>
          <a:stretch/>
        </p:blipFill>
        <p:spPr>
          <a:xfrm>
            <a:off x="6761100" y="2986100"/>
            <a:ext cx="2071200" cy="1726000"/>
          </a:xfrm>
          <a:prstGeom prst="rect">
            <a:avLst/>
          </a:prstGeom>
          <a:noFill/>
          <a:ln>
            <a:noFill/>
          </a:ln>
          <a:effectLst>
            <a:outerShdw blurRad="57150" rotWithShape="0" algn="bl" dir="5400000" dist="19050">
              <a:srgbClr val="000000">
                <a:alpha val="50000"/>
              </a:srgbClr>
            </a:outerShdw>
          </a:effectLst>
        </p:spPr>
      </p:pic>
      <p:pic>
        <p:nvPicPr>
          <p:cNvPr id="197" name="Google Shape;197;p32"/>
          <p:cNvPicPr preferRelativeResize="0"/>
          <p:nvPr/>
        </p:nvPicPr>
        <p:blipFill rotWithShape="1">
          <a:blip r:embed="rId5">
            <a:alphaModFix/>
          </a:blip>
          <a:srcRect b="16283" l="20281" r="20240" t="21399"/>
          <a:stretch/>
        </p:blipFill>
        <p:spPr>
          <a:xfrm>
            <a:off x="2589450" y="2981800"/>
            <a:ext cx="1655641" cy="1734600"/>
          </a:xfrm>
          <a:prstGeom prst="rect">
            <a:avLst/>
          </a:prstGeom>
          <a:noFill/>
          <a:ln>
            <a:noFill/>
          </a:ln>
          <a:effectLst>
            <a:outerShdw blurRad="57150" rotWithShape="0" algn="bl" dir="5400000" dist="19050">
              <a:srgbClr val="000000">
                <a:alpha val="50000"/>
              </a:srgbClr>
            </a:outerShdw>
          </a:effectLst>
        </p:spPr>
      </p:pic>
      <p:pic>
        <p:nvPicPr>
          <p:cNvPr id="198" name="Google Shape;198;p32"/>
          <p:cNvPicPr preferRelativeResize="0"/>
          <p:nvPr/>
        </p:nvPicPr>
        <p:blipFill rotWithShape="1">
          <a:blip r:embed="rId6">
            <a:alphaModFix/>
          </a:blip>
          <a:srcRect b="41141" l="58460" r="15500" t="9944"/>
          <a:stretch/>
        </p:blipFill>
        <p:spPr>
          <a:xfrm>
            <a:off x="4573425" y="2986100"/>
            <a:ext cx="1866819" cy="1726000"/>
          </a:xfrm>
          <a:prstGeom prst="rect">
            <a:avLst/>
          </a:prstGeom>
          <a:noFill/>
          <a:ln>
            <a:noFill/>
          </a:ln>
          <a:effectLst>
            <a:outerShdw blurRad="57150" rotWithShape="0" algn="bl" dir="5400000" dist="19050">
              <a:srgbClr val="000000">
                <a:alpha val="50000"/>
              </a:srgbClr>
            </a:outerShdw>
          </a:effectLst>
        </p:spPr>
      </p:pic>
      <p:pic>
        <p:nvPicPr>
          <p:cNvPr id="199" name="Google Shape;199;p32"/>
          <p:cNvPicPr preferRelativeResize="0"/>
          <p:nvPr/>
        </p:nvPicPr>
        <p:blipFill>
          <a:blip r:embed="rId7">
            <a:alphaModFix/>
          </a:blip>
          <a:stretch>
            <a:fillRect/>
          </a:stretch>
        </p:blipFill>
        <p:spPr>
          <a:xfrm>
            <a:off x="311698" y="2981800"/>
            <a:ext cx="1949425" cy="173459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tab</a:t>
            </a:r>
            <a:r>
              <a:rPr lang="en">
                <a:solidFill>
                  <a:schemeClr val="dk1"/>
                </a:solidFill>
              </a:rPr>
              <a:t> / </a:t>
            </a:r>
            <a:r>
              <a:rPr lang="en">
                <a:solidFill>
                  <a:schemeClr val="dk1"/>
                </a:solidFill>
                <a:latin typeface="Consolas"/>
                <a:ea typeface="Consolas"/>
                <a:cs typeface="Consolas"/>
                <a:sym typeface="Consolas"/>
              </a:rPr>
              <a:t>shift+tab</a:t>
            </a:r>
            <a:r>
              <a:rPr lang="en">
                <a:solidFill>
                  <a:schemeClr val="dk1"/>
                </a:solidFill>
              </a:rPr>
              <a:t> to move forwards and backwards</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enter</a:t>
            </a:r>
            <a:r>
              <a:rPr lang="en">
                <a:solidFill>
                  <a:schemeClr val="dk1"/>
                </a:solidFill>
              </a:rPr>
              <a:t> to activate a button or a link</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space</a:t>
            </a:r>
            <a:r>
              <a:rPr lang="en">
                <a:solidFill>
                  <a:schemeClr val="dk1"/>
                </a:solidFill>
              </a:rPr>
              <a:t> to check/uncheck a checkbox</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up/down/left/right</a:t>
            </a:r>
            <a:r>
              <a:rPr lang="en">
                <a:solidFill>
                  <a:schemeClr val="dk1"/>
                </a:solidFill>
              </a:rPr>
              <a:t> to select a radio button in a radio button group</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a screen reader</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Windows - download and use </a:t>
            </a:r>
            <a:r>
              <a:rPr lang="en" u="sng">
                <a:solidFill>
                  <a:schemeClr val="hlink"/>
                </a:solidFill>
                <a:hlinkClick r:id="rId3"/>
              </a:rPr>
              <a:t>NVDA</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Mac - use </a:t>
            </a:r>
            <a:r>
              <a:rPr lang="en" u="sng">
                <a:solidFill>
                  <a:schemeClr val="hlink"/>
                </a:solidFill>
                <a:hlinkClick r:id="rId4"/>
              </a:rPr>
              <a:t>VoiceOver</a:t>
            </a:r>
            <a:r>
              <a:rPr lang="en">
                <a:solidFill>
                  <a:schemeClr val="dk1"/>
                </a:solidFill>
              </a:rPr>
              <a:t> (built-in)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u="sng">
                <a:solidFill>
                  <a:schemeClr val="hlink"/>
                </a:solidFill>
                <a:hlinkClick r:id="rId3"/>
              </a:rPr>
              <a:t>Web Content Accessibility Guidelines</a:t>
            </a:r>
            <a:r>
              <a:rPr lang="en" sz="1600"/>
              <a:t> (WCAG)</a:t>
            </a:r>
            <a:endParaRPr sz="1600"/>
          </a:p>
          <a:p>
            <a:pPr indent="-330200" lvl="0" marL="457200" rtl="0" algn="l">
              <a:spcBef>
                <a:spcPts val="0"/>
              </a:spcBef>
              <a:spcAft>
                <a:spcPts val="0"/>
              </a:spcAft>
              <a:buSzPts val="1600"/>
              <a:buAutoNum type="arabicPeriod"/>
            </a:pPr>
            <a:r>
              <a:rPr lang="en" sz="1600" u="sng">
                <a:solidFill>
                  <a:schemeClr val="hlink"/>
                </a:solidFill>
                <a:hlinkClick r:id="rId4"/>
              </a:rPr>
              <a:t>NVDA Shortcut Keys</a:t>
            </a:r>
            <a:endParaRPr sz="1600" u="sng"/>
          </a:p>
          <a:p>
            <a:pPr indent="-330200" lvl="0" marL="457200" rtl="0" algn="l">
              <a:spcBef>
                <a:spcPts val="0"/>
              </a:spcBef>
              <a:spcAft>
                <a:spcPts val="0"/>
              </a:spcAft>
              <a:buSzPts val="1600"/>
              <a:buAutoNum type="arabicPeriod"/>
            </a:pPr>
            <a:r>
              <a:rPr lang="en" sz="1600" u="sng">
                <a:solidFill>
                  <a:schemeClr val="hlink"/>
                </a:solidFill>
                <a:hlinkClick r:id="rId5"/>
              </a:rPr>
              <a:t>MacOS VoiceOver Guide</a:t>
            </a:r>
            <a:endParaRPr sz="1600"/>
          </a:p>
          <a:p>
            <a:pPr indent="-330200" lvl="0" marL="457200" rtl="0" algn="l">
              <a:spcBef>
                <a:spcPts val="0"/>
              </a:spcBef>
              <a:spcAft>
                <a:spcPts val="0"/>
              </a:spcAft>
              <a:buSzPts val="1600"/>
              <a:buAutoNum type="arabicPeriod"/>
            </a:pPr>
            <a:r>
              <a:rPr lang="en" sz="1600" u="sng">
                <a:solidFill>
                  <a:schemeClr val="hlink"/>
                </a:solidFill>
                <a:hlinkClick r:id="rId6"/>
              </a:rPr>
              <a:t>Vue.js Accessibility Basics</a:t>
            </a:r>
            <a:endParaRPr sz="1600"/>
          </a:p>
          <a:p>
            <a:pPr indent="-330200" lvl="0" marL="457200" rtl="0" algn="l">
              <a:spcBef>
                <a:spcPts val="0"/>
              </a:spcBef>
              <a:spcAft>
                <a:spcPts val="0"/>
              </a:spcAft>
              <a:buSzPts val="1600"/>
              <a:buAutoNum type="arabicPeriod"/>
            </a:pPr>
            <a:r>
              <a:rPr lang="en" sz="1600" u="sng">
                <a:solidFill>
                  <a:schemeClr val="hlink"/>
                </a:solidFill>
                <a:hlinkClick r:id="rId7"/>
              </a:rPr>
              <a:t>Accessibility Testing Site</a:t>
            </a:r>
            <a:endParaRPr sz="1600"/>
          </a:p>
        </p:txBody>
      </p:sp>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to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490250" y="526350"/>
            <a:ext cx="8277900" cy="4090800"/>
          </a:xfrm>
          <a:prstGeom prst="rect">
            <a:avLst/>
          </a:prstGeom>
        </p:spPr>
        <p:txBody>
          <a:bodyPr anchorCtr="0" anchor="ctr" bIns="91425" lIns="91425" spcFirstLastPara="1" rIns="91425" wrap="square" tIns="91425">
            <a:normAutofit/>
          </a:bodyPr>
          <a:lstStyle/>
          <a:p>
            <a:pPr indent="-400050" lvl="0" marL="457200" rtl="0" algn="l">
              <a:spcBef>
                <a:spcPts val="0"/>
              </a:spcBef>
              <a:spcAft>
                <a:spcPts val="0"/>
              </a:spcAft>
              <a:buClr>
                <a:schemeClr val="dk1"/>
              </a:buClr>
              <a:buSzPts val="2700"/>
              <a:buAutoNum type="arabicPeriod"/>
            </a:pPr>
            <a:r>
              <a:rPr lang="en" sz="2700">
                <a:solidFill>
                  <a:schemeClr val="dk1"/>
                </a:solidFill>
              </a:rPr>
              <a:t>Why is Accessibility important?</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is Web Accessibility?</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Inclusive Design &amp; Diverse Abilities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Principles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Assistive t</a:t>
            </a:r>
            <a:r>
              <a:rPr lang="en" sz="2700">
                <a:solidFill>
                  <a:schemeClr val="dk1"/>
                </a:solidFill>
              </a:rPr>
              <a:t>echnologies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you can do</a:t>
            </a:r>
            <a:endParaRPr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Accessibility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descr="View this film without Audio Descriptions: https://www.youtu.be/XB4cjbYywqg&#10;&#10;We believe that technology should be accessible to everyone — including Sady Paulson, who uses Switch Control on a Mac to share her thoughts on doing what you love. &#10;&#10;Learn more about our products and built-in accessibility features at http://www.apple.com/accessibility" id="84" name="Google Shape;84;p17" title="Apple – Accessibility – Sady (with Audio Descriptions)">
            <a:hlinkClick r:id="rId3"/>
          </p:cNvPr>
          <p:cNvPicPr preferRelativeResize="0"/>
          <p:nvPr/>
        </p:nvPicPr>
        <p:blipFill>
          <a:blip r:embed="rId4">
            <a:alphaModFix/>
          </a:blip>
          <a:stretch>
            <a:fillRect/>
          </a:stretch>
        </p:blipFill>
        <p:spPr>
          <a:xfrm>
            <a:off x="887875" y="-420700"/>
            <a:ext cx="7418950" cy="556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1 in 12 men have trouble differentiating colors (color blindness) - </a:t>
            </a:r>
            <a:r>
              <a:rPr i="1" lang="en" sz="1400">
                <a:solidFill>
                  <a:schemeClr val="dk1"/>
                </a:solidFill>
              </a:rPr>
              <a:t>colourblindawareness.org</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1 out of 7 people in the world has some sort of disability - </a:t>
            </a:r>
            <a:r>
              <a:rPr i="1" lang="en" sz="1400">
                <a:solidFill>
                  <a:schemeClr val="dk1"/>
                </a:solidFill>
              </a:rPr>
              <a:t>World Health Organization</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20% of the US Population has some sort of disability - </a:t>
            </a:r>
            <a:r>
              <a:rPr i="1" lang="en" sz="1400">
                <a:solidFill>
                  <a:schemeClr val="dk1"/>
                </a:solidFill>
              </a:rPr>
              <a:t>US Census Bureau</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25125" y="1311300"/>
            <a:ext cx="42141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60"/>
              <a:t>Why is Accessibility important?</a:t>
            </a:r>
            <a:endParaRPr sz="3160"/>
          </a:p>
        </p:txBody>
      </p:sp>
      <p:sp>
        <p:nvSpPr>
          <p:cNvPr id="96" name="Google Shape;96;p19"/>
          <p:cNvSpPr txBox="1"/>
          <p:nvPr>
            <p:ph idx="1" type="body"/>
          </p:nvPr>
        </p:nvSpPr>
        <p:spPr>
          <a:xfrm>
            <a:off x="4539225" y="1311300"/>
            <a:ext cx="4604700" cy="383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1"/>
                </a:solidFill>
              </a:rPr>
              <a:t>“...a disability is not an intrinsic property of an individual, but a mismatch between the individual’s abilities and environment.” </a:t>
            </a:r>
            <a:endParaRPr sz="2800">
              <a:solidFill>
                <a:schemeClr val="dk1"/>
              </a:solidFill>
            </a:endParaRPr>
          </a:p>
          <a:p>
            <a:pPr indent="0" lvl="0" marL="0" rtl="0" algn="l">
              <a:spcBef>
                <a:spcPts val="1200"/>
              </a:spcBef>
              <a:spcAft>
                <a:spcPts val="0"/>
              </a:spcAft>
              <a:buNone/>
            </a:pPr>
            <a:r>
              <a:rPr lang="en" sz="2800">
                <a:solidFill>
                  <a:schemeClr val="dk1"/>
                </a:solidFill>
              </a:rPr>
              <a:t>- World Health Organization,</a:t>
            </a:r>
            <a:r>
              <a:rPr lang="en" sz="2800"/>
              <a:t> </a:t>
            </a:r>
            <a:r>
              <a:rPr lang="en" sz="2800" u="sng">
                <a:solidFill>
                  <a:schemeClr val="hlink"/>
                </a:solidFill>
                <a:hlinkClick r:id="rId3"/>
              </a:rPr>
              <a:t>Web Accessibility Context</a:t>
            </a:r>
            <a:endParaRPr sz="2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02" name="Google Shape;102;p20"/>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03" name="Google Shape;103;p20"/>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04" name="Google Shape;104;p20"/>
          <p:cNvSpPr/>
          <p:nvPr/>
        </p:nvSpPr>
        <p:spPr>
          <a:xfrm>
            <a:off x="88585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654140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4044950" y="1237725"/>
            <a:ext cx="858300" cy="228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3239350" y="2527100"/>
            <a:ext cx="485400" cy="991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13" name="Google Shape;113;p21"/>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14" name="Google Shape;114;p21"/>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15" name="Google Shape;115;p21"/>
          <p:cNvSpPr/>
          <p:nvPr/>
        </p:nvSpPr>
        <p:spPr>
          <a:xfrm>
            <a:off x="3947800" y="3448750"/>
            <a:ext cx="1067100" cy="135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